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2"/>
  </p:notesMasterIdLst>
  <p:sldIdLst>
    <p:sldId id="256" r:id="rId2"/>
    <p:sldId id="260" r:id="rId3"/>
    <p:sldId id="269" r:id="rId4"/>
    <p:sldId id="267" r:id="rId5"/>
    <p:sldId id="268" r:id="rId6"/>
    <p:sldId id="264" r:id="rId7"/>
    <p:sldId id="271" r:id="rId8"/>
    <p:sldId id="273" r:id="rId9"/>
    <p:sldId id="272" r:id="rId10"/>
    <p:sldId id="274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DE86"/>
    <a:srgbClr val="FFF6A1"/>
    <a:srgbClr val="F8F8F8"/>
    <a:srgbClr val="000000"/>
    <a:srgbClr val="6600CC"/>
    <a:srgbClr val="009900"/>
    <a:srgbClr val="FCE400"/>
    <a:srgbClr val="EAE3FF"/>
    <a:srgbClr val="DFD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41" autoAdjust="0"/>
  </p:normalViewPr>
  <p:slideViewPr>
    <p:cSldViewPr>
      <p:cViewPr>
        <p:scale>
          <a:sx n="66" d="100"/>
          <a:sy n="66" d="100"/>
        </p:scale>
        <p:origin x="-101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hPercent val="85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5263157894736861E-2"/>
          <c:y val="7.6738609112709841E-2"/>
          <c:w val="0.56315789473684208"/>
          <c:h val="0.7482014388489209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Encyclopedias and Reference</c:v>
                </c:pt>
              </c:strCache>
            </c:strRef>
          </c:tx>
          <c:spPr>
            <a:solidFill>
              <a:schemeClr val="accent1"/>
            </a:solidFill>
            <a:ln w="14752">
              <a:solidFill>
                <a:schemeClr val="tx1"/>
              </a:solidFill>
              <a:prstDash val="solid"/>
            </a:ln>
          </c:spPr>
          <c:cat>
            <c:strRef>
              <c:f>Sheet1!$D$1:$D$1</c:f>
              <c:strCache>
                <c:ptCount val="1"/>
                <c:pt idx="0">
                  <c:v>Average Age</c:v>
                </c:pt>
              </c:strCache>
            </c:strRef>
          </c:cat>
          <c:val>
            <c:numRef>
              <c:f>Sheet1!$D$2:$D$2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2"/>
          <c:order val="1"/>
          <c:tx>
            <c:strRef>
              <c:f>Sheet1!$A$4</c:f>
              <c:strCache>
                <c:ptCount val="1"/>
                <c:pt idx="0">
                  <c:v>Social Sciences</c:v>
                </c:pt>
              </c:strCache>
            </c:strRef>
          </c:tx>
          <c:spPr>
            <a:solidFill>
              <a:schemeClr val="hlink"/>
            </a:solidFill>
            <a:ln w="14752">
              <a:solidFill>
                <a:schemeClr val="tx1"/>
              </a:solidFill>
              <a:prstDash val="solid"/>
            </a:ln>
          </c:spPr>
          <c:cat>
            <c:strRef>
              <c:f>Sheet1!$D$1:$D$1</c:f>
              <c:strCache>
                <c:ptCount val="1"/>
                <c:pt idx="0">
                  <c:v>Average Age</c:v>
                </c:pt>
              </c:strCache>
            </c:strRef>
          </c:cat>
          <c:val>
            <c:numRef>
              <c:f>Sheet1!$D$4:$D$4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3"/>
          <c:order val="2"/>
          <c:tx>
            <c:strRef>
              <c:f>Sheet1!$A$3</c:f>
              <c:strCache>
                <c:ptCount val="1"/>
                <c:pt idx="0">
                  <c:v>Economics</c:v>
                </c:pt>
              </c:strCache>
            </c:strRef>
          </c:tx>
          <c:spPr>
            <a:solidFill>
              <a:schemeClr val="folHlink"/>
            </a:solidFill>
            <a:ln w="14752">
              <a:solidFill>
                <a:schemeClr val="tx1"/>
              </a:solidFill>
              <a:prstDash val="solid"/>
            </a:ln>
          </c:spPr>
          <c:cat>
            <c:strRef>
              <c:f>Sheet1!$D$1:$D$1</c:f>
              <c:strCache>
                <c:ptCount val="1"/>
                <c:pt idx="0">
                  <c:v>Average Age</c:v>
                </c:pt>
              </c:strCache>
            </c:strRef>
          </c:cat>
          <c:val>
            <c:numRef>
              <c:f>Sheet1!$D$9:$D$9</c:f>
              <c:numCache>
                <c:formatCode>General</c:formatCode>
                <c:ptCount val="1"/>
                <c:pt idx="0">
                  <c:v>36</c:v>
                </c:pt>
              </c:numCache>
            </c:numRef>
          </c:val>
        </c:ser>
        <c:ser>
          <c:idx val="4"/>
          <c:order val="3"/>
          <c:tx>
            <c:strRef>
              <c:f>Sheet1!$A$10</c:f>
              <c:strCache>
                <c:ptCount val="1"/>
                <c:pt idx="0">
                  <c:v>Architecture</c:v>
                </c:pt>
              </c:strCache>
            </c:strRef>
          </c:tx>
          <c:spPr>
            <a:solidFill>
              <a:schemeClr val="bg2"/>
            </a:solidFill>
            <a:ln w="14752">
              <a:solidFill>
                <a:schemeClr val="tx1"/>
              </a:solidFill>
              <a:prstDash val="solid"/>
            </a:ln>
          </c:spPr>
          <c:cat>
            <c:strRef>
              <c:f>Sheet1!$D$1:$D$1</c:f>
              <c:strCache>
                <c:ptCount val="1"/>
                <c:pt idx="0">
                  <c:v>Average Age</c:v>
                </c:pt>
              </c:strCache>
            </c:strRef>
          </c:cat>
          <c:val>
            <c:numRef>
              <c:f>Sheet1!$D$10:$D$10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</c:ser>
        <c:ser>
          <c:idx val="5"/>
          <c:order val="4"/>
          <c:tx>
            <c:strRef>
              <c:f>Sheet1!$A$11</c:f>
              <c:strCache>
                <c:ptCount val="1"/>
                <c:pt idx="0">
                  <c:v>American Literature</c:v>
                </c:pt>
              </c:strCache>
            </c:strRef>
          </c:tx>
          <c:spPr>
            <a:solidFill>
              <a:schemeClr val="tx2"/>
            </a:solidFill>
            <a:ln w="14752">
              <a:solidFill>
                <a:schemeClr val="tx1"/>
              </a:solidFill>
              <a:prstDash val="solid"/>
            </a:ln>
          </c:spPr>
          <c:cat>
            <c:strRef>
              <c:f>Sheet1!$D$1:$D$1</c:f>
              <c:strCache>
                <c:ptCount val="1"/>
                <c:pt idx="0">
                  <c:v>Average Age</c:v>
                </c:pt>
              </c:strCache>
            </c:strRef>
          </c:cat>
          <c:val>
            <c:numRef>
              <c:f>Sheet1!$D$11:$D$11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</c:ser>
        <c:ser>
          <c:idx val="12"/>
          <c:order val="5"/>
          <c:tx>
            <c:strRef>
              <c:f>Sheet1!$A$5</c:f>
              <c:strCache>
                <c:ptCount val="1"/>
                <c:pt idx="0">
                  <c:v>Languages</c:v>
                </c:pt>
              </c:strCache>
            </c:strRef>
          </c:tx>
          <c:spPr>
            <a:solidFill>
              <a:srgbClr val="0000FF"/>
            </a:solidFill>
            <a:ln w="14752">
              <a:solidFill>
                <a:schemeClr val="tx1"/>
              </a:solidFill>
              <a:prstDash val="solid"/>
            </a:ln>
          </c:spPr>
          <c:cat>
            <c:strRef>
              <c:f>Sheet1!$D$1:$D$1</c:f>
              <c:strCache>
                <c:ptCount val="1"/>
                <c:pt idx="0">
                  <c:v>Average Age</c:v>
                </c:pt>
              </c:strCache>
            </c:strRef>
          </c:cat>
          <c:val>
            <c:numRef>
              <c:f>Sheet1!$D$5:$D$5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13"/>
          <c:order val="6"/>
          <c:tx>
            <c:strRef>
              <c:f>Sheet1!$A$6</c:f>
              <c:strCache>
                <c:ptCount val="1"/>
                <c:pt idx="0">
                  <c:v>Natural Sciences/Mathematics</c:v>
                </c:pt>
              </c:strCache>
            </c:strRef>
          </c:tx>
          <c:spPr>
            <a:solidFill>
              <a:srgbClr val="FF00FF"/>
            </a:solidFill>
            <a:ln w="14752">
              <a:solidFill>
                <a:schemeClr val="tx1"/>
              </a:solidFill>
              <a:prstDash val="solid"/>
            </a:ln>
          </c:spPr>
          <c:cat>
            <c:strRef>
              <c:f>Sheet1!$D$1:$D$1</c:f>
              <c:strCache>
                <c:ptCount val="1"/>
                <c:pt idx="0">
                  <c:v>Average Age</c:v>
                </c:pt>
              </c:strCache>
            </c:strRef>
          </c:cat>
          <c:val>
            <c:numRef>
              <c:f>Sheet1!$D$6:$D$6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</c:ser>
        <c:ser>
          <c:idx val="14"/>
          <c:order val="7"/>
          <c:tx>
            <c:strRef>
              <c:f>Sheet1!$A$7</c:f>
              <c:strCache>
                <c:ptCount val="1"/>
                <c:pt idx="0">
                  <c:v>Technology</c:v>
                </c:pt>
              </c:strCache>
            </c:strRef>
          </c:tx>
          <c:spPr>
            <a:solidFill>
              <a:srgbClr val="008080"/>
            </a:solidFill>
            <a:ln w="14752">
              <a:solidFill>
                <a:schemeClr val="tx1"/>
              </a:solidFill>
              <a:prstDash val="solid"/>
            </a:ln>
          </c:spPr>
          <c:cat>
            <c:strRef>
              <c:f>Sheet1!$D$1:$D$1</c:f>
              <c:strCache>
                <c:ptCount val="1"/>
                <c:pt idx="0">
                  <c:v>Average Age</c:v>
                </c:pt>
              </c:strCache>
            </c:strRef>
          </c:cat>
          <c:val>
            <c:numRef>
              <c:f>Sheet1!$D$7:$D$7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15"/>
          <c:order val="8"/>
          <c:tx>
            <c:strRef>
              <c:f>Sheet1!$A$12</c:f>
              <c:strCache>
                <c:ptCount val="1"/>
                <c:pt idx="0">
                  <c:v>Geography &amp; History</c:v>
                </c:pt>
              </c:strCache>
            </c:strRef>
          </c:tx>
          <c:spPr>
            <a:solidFill>
              <a:srgbClr val="0000FF"/>
            </a:solidFill>
            <a:ln w="14752">
              <a:solidFill>
                <a:schemeClr val="tx1"/>
              </a:solidFill>
              <a:prstDash val="solid"/>
            </a:ln>
          </c:spPr>
          <c:cat>
            <c:strRef>
              <c:f>Sheet1!$D$1:$D$1</c:f>
              <c:strCache>
                <c:ptCount val="1"/>
                <c:pt idx="0">
                  <c:v>Average Age</c:v>
                </c:pt>
              </c:strCache>
            </c:strRef>
          </c:cat>
          <c:val>
            <c:numRef>
              <c:f>Sheet1!$D$12:$D$12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gapDepth val="0"/>
        <c:shape val="box"/>
        <c:axId val="99183232"/>
        <c:axId val="113928064"/>
        <c:axId val="0"/>
      </c:bar3DChart>
      <c:catAx>
        <c:axId val="99183232"/>
        <c:scaling>
          <c:orientation val="minMax"/>
        </c:scaling>
        <c:axPos val="b"/>
        <c:numFmt formatCode="General" sourceLinked="1"/>
        <c:tickLblPos val="low"/>
        <c:spPr>
          <a:ln w="36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91" b="1" i="0" u="none" strike="noStrike" baseline="0">
                <a:solidFill>
                  <a:schemeClr val="tx1"/>
                </a:solidFill>
                <a:latin typeface="Comic Sans MS"/>
                <a:ea typeface="Comic Sans MS"/>
                <a:cs typeface="Comic Sans MS"/>
              </a:defRPr>
            </a:pPr>
            <a:endParaRPr lang="en-US"/>
          </a:p>
        </c:txPr>
        <c:crossAx val="113928064"/>
        <c:crosses val="autoZero"/>
        <c:auto val="1"/>
        <c:lblAlgn val="ctr"/>
        <c:lblOffset val="100"/>
        <c:tickLblSkip val="1"/>
        <c:tickMarkSkip val="1"/>
      </c:catAx>
      <c:valAx>
        <c:axId val="113928064"/>
        <c:scaling>
          <c:orientation val="minMax"/>
        </c:scaling>
        <c:axPos val="l"/>
        <c:majorGridlines>
          <c:spPr>
            <a:ln w="36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6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91" b="1" i="0" u="none" strike="noStrike" baseline="0">
                <a:solidFill>
                  <a:schemeClr val="tx1"/>
                </a:solidFill>
                <a:latin typeface="Comic Sans MS"/>
                <a:ea typeface="Comic Sans MS"/>
                <a:cs typeface="Comic Sans MS"/>
              </a:defRPr>
            </a:pPr>
            <a:endParaRPr lang="en-US"/>
          </a:p>
        </c:txPr>
        <c:crossAx val="99183232"/>
        <c:crosses val="autoZero"/>
        <c:crossBetween val="between"/>
      </c:valAx>
      <c:spPr>
        <a:noFill/>
        <a:ln w="29504">
          <a:noFill/>
        </a:ln>
      </c:spPr>
    </c:plotArea>
    <c:legend>
      <c:legendPos val="r"/>
      <c:layout/>
      <c:spPr>
        <a:noFill/>
        <a:ln w="3688">
          <a:solidFill>
            <a:schemeClr val="tx1"/>
          </a:solidFill>
          <a:prstDash val="solid"/>
        </a:ln>
      </c:spPr>
      <c:txPr>
        <a:bodyPr/>
        <a:lstStyle/>
        <a:p>
          <a:pPr>
            <a:defRPr sz="1278" b="1" i="0" u="none" strike="noStrike" baseline="0">
              <a:solidFill>
                <a:schemeClr val="tx1"/>
              </a:solidFill>
              <a:latin typeface="Comic Sans MS"/>
              <a:ea typeface="Comic Sans MS"/>
              <a:cs typeface="Comic Sans MS"/>
            </a:defRPr>
          </a:pPr>
          <a:endParaRPr lang="en-US"/>
        </a:p>
      </c:txPr>
    </c:legend>
    <c:plotVisOnly val="1"/>
    <c:dispBlanksAs val="gap"/>
  </c:chart>
  <c:spPr>
    <a:solidFill>
      <a:srgbClr val="EAE3FF"/>
    </a:solidFill>
    <a:ln w="28575" cap="flat" cmpd="sng" algn="ctr">
      <a:solidFill>
        <a:schemeClr val="tx2"/>
      </a:solidFill>
      <a:prstDash val="solid"/>
      <a:miter lim="800000"/>
      <a:headEnd type="none" w="med" len="med"/>
      <a:tailEnd type="none" w="med" len="med"/>
    </a:ln>
  </c:spPr>
  <c:txPr>
    <a:bodyPr/>
    <a:lstStyle/>
    <a:p>
      <a:pPr>
        <a:defRPr sz="2091" b="1" i="0" u="none" strike="noStrike" baseline="0">
          <a:solidFill>
            <a:schemeClr val="tx1"/>
          </a:solidFill>
          <a:latin typeface="Comic Sans MS"/>
          <a:ea typeface="Comic Sans MS"/>
          <a:cs typeface="Comic Sans MS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600DE-3265-4AD9-A5B6-AE50FC516AA4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83B5C-C8FC-43C5-A95D-D03B4F55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NEXT, Create a current collection map that visually represents your library collection: core collection, major curricular areas, and specialty areas (e.g., ELL, AR, magnet school emphasis). The collection map focuses on OCLC's published content, and may include special and institutional content; the technology assignment will touch on the open web content quadrant. Therefore, BRIEFLY summarize all 4 quadrants (from OCLC) (10 points)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exemplar is attached for additional guidance for each part.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83B5C-C8FC-43C5-A95D-D03B4F554C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 School</a:t>
            </a:r>
            <a:r>
              <a:rPr lang="en-US" baseline="0" dirty="0" smtClean="0"/>
              <a:t> Library Standard for California Schools is 1:28.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83B5C-C8FC-43C5-A95D-D03B4F554C0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83B5C-C8FC-43C5-A95D-D03B4F554C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83B5C-C8FC-43C5-A95D-D03B4F554C0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0C50C98-063B-453D-81E4-49CD222B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95A8-3510-4333-B51D-7A85F4309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A172C-B97E-4F9C-8508-D3CF23B1F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768C5F0-0463-4464-8370-E807CBADCE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4990CF9-68FC-4364-9660-F987000F6E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9904-12A8-43C4-8B8E-D87A90FDB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28B1-71D7-4C9C-944C-930DE3A28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99F9E-9777-4518-8CF9-A4415ED46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DB2573-AC1D-461D-902C-5A9F6C0A1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39DF747-14FB-479B-B0B4-FA4C44A4D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FFABE-3A95-4B4F-997A-7013CFB8B1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37AAC-7479-4318-80C1-AA4270E44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36608-3926-421D-96B4-3362576BF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905474F-B3A4-4ECE-897A-2218097399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Collection </a:t>
            </a:r>
            <a:r>
              <a:rPr lang="en-US" dirty="0" smtClean="0"/>
              <a:t>Map </a:t>
            </a:r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86200"/>
            <a:ext cx="49530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Frank R. Walkup Library </a:t>
            </a:r>
          </a:p>
          <a:p>
            <a:r>
              <a:rPr lang="en-US" dirty="0" smtClean="0"/>
              <a:t>John Muir High School</a:t>
            </a:r>
          </a:p>
          <a:p>
            <a:r>
              <a:rPr lang="en-US" sz="1800" dirty="0" smtClean="0"/>
              <a:t>Pasadena, California</a:t>
            </a:r>
          </a:p>
          <a:p>
            <a:endParaRPr lang="en-US" sz="1800" dirty="0" smtClean="0"/>
          </a:p>
          <a:p>
            <a:r>
              <a:rPr lang="en-US" sz="1400" dirty="0" smtClean="0"/>
              <a:t>Submitted for review October, 2011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ooktr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4267200"/>
            <a:ext cx="2514600" cy="2337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85800"/>
            <a:ext cx="5029200" cy="57861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Questions to Ask               Decisions to Make</a:t>
            </a:r>
          </a:p>
          <a:p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What subject areas should be our main focus for?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What </a:t>
            </a:r>
            <a:r>
              <a:rPr lang="en-US" sz="1600" dirty="0" smtClean="0"/>
              <a:t>are </a:t>
            </a:r>
            <a:r>
              <a:rPr lang="en-US" sz="1600" dirty="0" smtClean="0"/>
              <a:t>the major </a:t>
            </a:r>
            <a:r>
              <a:rPr lang="en-US" sz="1600" dirty="0" smtClean="0"/>
              <a:t>trends for </a:t>
            </a:r>
            <a:r>
              <a:rPr lang="en-US" sz="1600" dirty="0" smtClean="0"/>
              <a:t>curricular materials </a:t>
            </a:r>
            <a:r>
              <a:rPr lang="en-US" sz="1600" dirty="0" smtClean="0"/>
              <a:t>in the Published Content </a:t>
            </a:r>
            <a:r>
              <a:rPr lang="en-US" sz="1600" dirty="0" smtClean="0"/>
              <a:t>Quadrant for this library? 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Should we consider more online content and less printed material?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What policies need to be addressed immediately?  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What </a:t>
            </a:r>
            <a:r>
              <a:rPr lang="en-US" sz="1600" dirty="0" smtClean="0"/>
              <a:t>impact does the existence of materials in the Open Web, Special Collections and Institutional Content quadrants have for </a:t>
            </a:r>
            <a:r>
              <a:rPr lang="en-US" sz="1600" dirty="0" smtClean="0"/>
              <a:t>this collection?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What are the implications for preservation and digital </a:t>
            </a:r>
            <a:r>
              <a:rPr lang="en-US" sz="1600" dirty="0" smtClean="0"/>
              <a:t>preservation of these materials?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Do we need a library advisory team to balance collection development policies, set site level budgetary guidelines and solicit recommendations from faculty &amp; students?</a:t>
            </a:r>
            <a:endParaRPr lang="en-US" sz="1600" dirty="0" smtClean="0"/>
          </a:p>
        </p:txBody>
      </p:sp>
      <p:pic>
        <p:nvPicPr>
          <p:cNvPr id="5" name="Picture 4" descr="Tower of Book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838200"/>
            <a:ext cx="341376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81000" y="1295400"/>
          <a:ext cx="8420345" cy="462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381000" y="5943600"/>
            <a:ext cx="8382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The average age of the nonfiction collection is over 30 years.</a:t>
            </a:r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The fiction collection is current with an average age of under 25 years.</a:t>
            </a:r>
            <a:endParaRPr lang="en-US" b="1" dirty="0"/>
          </a:p>
        </p:txBody>
      </p:sp>
      <p:sp>
        <p:nvSpPr>
          <p:cNvPr id="60425" name="Line 9"/>
          <p:cNvSpPr>
            <a:spLocks noChangeShapeType="1"/>
          </p:cNvSpPr>
          <p:nvPr/>
        </p:nvSpPr>
        <p:spPr bwMode="auto">
          <a:xfrm>
            <a:off x="1219200" y="1676400"/>
            <a:ext cx="3505200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0" y="4572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/>
              <a:t>Age of Collection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0" y="4572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/>
              <a:t>Collection Balance</a:t>
            </a:r>
            <a:endParaRPr lang="en-US" sz="2400" b="1" dirty="0"/>
          </a:p>
        </p:txBody>
      </p:sp>
      <p:pic>
        <p:nvPicPr>
          <p:cNvPr id="6" name="Picture 5" descr="class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685800"/>
            <a:ext cx="4800600" cy="4553069"/>
          </a:xfrm>
          <a:prstGeom prst="rect">
            <a:avLst/>
          </a:prstGeom>
        </p:spPr>
      </p:pic>
      <p:pic>
        <p:nvPicPr>
          <p:cNvPr id="7" name="Picture 6" descr="class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810000"/>
            <a:ext cx="4267200" cy="2819400"/>
          </a:xfrm>
          <a:prstGeom prst="rect">
            <a:avLst/>
          </a:prstGeom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029200" y="1066800"/>
            <a:ext cx="381000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There are 14,430 book</a:t>
            </a:r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 in the collection.</a:t>
            </a:r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12,743 are unique titles.</a:t>
            </a:r>
          </a:p>
          <a:p>
            <a:pPr algn="ctr">
              <a:spcBef>
                <a:spcPct val="50000"/>
              </a:spcBef>
            </a:pPr>
            <a:endParaRPr lang="en-US" b="1" dirty="0" smtClean="0"/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The ratio of </a:t>
            </a:r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students to books is 1:12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5638800"/>
            <a:ext cx="45063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en-US" sz="1600" i="1" dirty="0" smtClean="0"/>
              <a:t>The age </a:t>
            </a:r>
            <a:r>
              <a:rPr lang="en-US" sz="1600" i="1" dirty="0" smtClean="0"/>
              <a:t>of </a:t>
            </a:r>
            <a:r>
              <a:rPr lang="en-US" sz="1600" i="1" dirty="0" smtClean="0"/>
              <a:t>the </a:t>
            </a:r>
            <a:r>
              <a:rPr lang="en-US" sz="1600" i="1" dirty="0" smtClean="0"/>
              <a:t>books is as important </a:t>
            </a:r>
            <a:endParaRPr lang="en-US" sz="1600" i="1" dirty="0" smtClean="0"/>
          </a:p>
          <a:p>
            <a:pPr algn="ctr">
              <a:spcBef>
                <a:spcPct val="50000"/>
              </a:spcBef>
            </a:pPr>
            <a:r>
              <a:rPr lang="en-US" sz="1600" i="1" dirty="0" smtClean="0"/>
              <a:t>as </a:t>
            </a:r>
            <a:r>
              <a:rPr lang="en-US" sz="1600" i="1" dirty="0" smtClean="0"/>
              <a:t>the number of books available to students</a:t>
            </a:r>
            <a:r>
              <a:rPr lang="en-US" sz="1200" i="1" dirty="0" smtClean="0"/>
              <a:t>.</a:t>
            </a:r>
            <a:endParaRPr lang="en-US" sz="16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14"/>
          <p:cNvSpPr>
            <a:spLocks noChangeArrowheads="1"/>
          </p:cNvSpPr>
          <p:nvPr/>
        </p:nvSpPr>
        <p:spPr bwMode="auto">
          <a:xfrm rot="5400000">
            <a:off x="4991361" y="3162039"/>
            <a:ext cx="1142477" cy="3352800"/>
          </a:xfrm>
          <a:prstGeom prst="rect">
            <a:avLst/>
          </a:prstGeom>
          <a:solidFill>
            <a:srgbClr val="A5FFFF"/>
          </a:solidFill>
          <a:ln w="28575" cap="rnd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5780" name="Group 4"/>
          <p:cNvGrpSpPr>
            <a:grpSpLocks/>
          </p:cNvGrpSpPr>
          <p:nvPr/>
        </p:nvGrpSpPr>
        <p:grpSpPr bwMode="auto">
          <a:xfrm>
            <a:off x="304800" y="533400"/>
            <a:ext cx="8610600" cy="6028976"/>
            <a:chOff x="96" y="288"/>
            <a:chExt cx="5424" cy="3942"/>
          </a:xfrm>
        </p:grpSpPr>
        <p:sp>
          <p:nvSpPr>
            <p:cNvPr id="75781" name="Text Box 5"/>
            <p:cNvSpPr txBox="1">
              <a:spLocks noChangeArrowheads="1"/>
            </p:cNvSpPr>
            <p:nvPr/>
          </p:nvSpPr>
          <p:spPr bwMode="auto">
            <a:xfrm>
              <a:off x="144" y="288"/>
              <a:ext cx="32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400" b="1" dirty="0" smtClean="0"/>
                <a:t>Current </a:t>
              </a:r>
              <a:r>
                <a:rPr lang="en-US" sz="2400" b="1" dirty="0"/>
                <a:t>Collection Map</a:t>
              </a:r>
            </a:p>
          </p:txBody>
        </p:sp>
        <p:grpSp>
          <p:nvGrpSpPr>
            <p:cNvPr id="75782" name="Group 6"/>
            <p:cNvGrpSpPr>
              <a:grpSpLocks/>
            </p:cNvGrpSpPr>
            <p:nvPr/>
          </p:nvGrpSpPr>
          <p:grpSpPr bwMode="auto">
            <a:xfrm>
              <a:off x="96" y="587"/>
              <a:ext cx="5424" cy="3643"/>
              <a:chOff x="96" y="587"/>
              <a:chExt cx="5424" cy="3643"/>
            </a:xfrm>
          </p:grpSpPr>
          <p:sp>
            <p:nvSpPr>
              <p:cNvPr id="75783" name="Rectangle 7"/>
              <p:cNvSpPr>
                <a:spLocks noChangeArrowheads="1"/>
              </p:cNvSpPr>
              <p:nvPr/>
            </p:nvSpPr>
            <p:spPr bwMode="auto">
              <a:xfrm>
                <a:off x="96" y="587"/>
                <a:ext cx="5424" cy="3637"/>
              </a:xfrm>
              <a:prstGeom prst="rect">
                <a:avLst/>
              </a:prstGeom>
              <a:solidFill>
                <a:srgbClr val="FAFDC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35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75784" name="Line 8"/>
              <p:cNvSpPr>
                <a:spLocks noChangeShapeType="1"/>
              </p:cNvSpPr>
              <p:nvPr/>
            </p:nvSpPr>
            <p:spPr bwMode="auto">
              <a:xfrm>
                <a:off x="336" y="3744"/>
                <a:ext cx="4992" cy="0"/>
              </a:xfrm>
              <a:prstGeom prst="line">
                <a:avLst/>
              </a:prstGeom>
              <a:noFill/>
              <a:ln w="28575">
                <a:solidFill>
                  <a:srgbClr val="4D4D4D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785" name="Line 9"/>
              <p:cNvSpPr>
                <a:spLocks noChangeShapeType="1"/>
              </p:cNvSpPr>
              <p:nvPr/>
            </p:nvSpPr>
            <p:spPr bwMode="auto">
              <a:xfrm>
                <a:off x="336" y="1104"/>
                <a:ext cx="4992" cy="0"/>
              </a:xfrm>
              <a:prstGeom prst="line">
                <a:avLst/>
              </a:prstGeom>
              <a:noFill/>
              <a:ln w="28575">
                <a:solidFill>
                  <a:srgbClr val="4D4D4D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786" name="Line 10"/>
              <p:cNvSpPr>
                <a:spLocks noChangeShapeType="1"/>
              </p:cNvSpPr>
              <p:nvPr/>
            </p:nvSpPr>
            <p:spPr bwMode="auto">
              <a:xfrm>
                <a:off x="336" y="1776"/>
                <a:ext cx="4992" cy="0"/>
              </a:xfrm>
              <a:prstGeom prst="line">
                <a:avLst/>
              </a:prstGeom>
              <a:noFill/>
              <a:ln w="28575">
                <a:solidFill>
                  <a:srgbClr val="4D4D4D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787" name="Line 11"/>
              <p:cNvSpPr>
                <a:spLocks noChangeShapeType="1"/>
              </p:cNvSpPr>
              <p:nvPr/>
            </p:nvSpPr>
            <p:spPr bwMode="auto">
              <a:xfrm>
                <a:off x="336" y="2448"/>
                <a:ext cx="4992" cy="0"/>
              </a:xfrm>
              <a:prstGeom prst="line">
                <a:avLst/>
              </a:prstGeom>
              <a:noFill/>
              <a:ln w="28575">
                <a:solidFill>
                  <a:srgbClr val="4D4D4D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788" name="Line 12"/>
              <p:cNvSpPr>
                <a:spLocks noChangeShapeType="1"/>
              </p:cNvSpPr>
              <p:nvPr/>
            </p:nvSpPr>
            <p:spPr bwMode="auto">
              <a:xfrm>
                <a:off x="336" y="3072"/>
                <a:ext cx="4992" cy="0"/>
              </a:xfrm>
              <a:prstGeom prst="line">
                <a:avLst/>
              </a:prstGeom>
              <a:noFill/>
              <a:ln w="28575">
                <a:solidFill>
                  <a:srgbClr val="4D4D4D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789" name="Rectangle 13"/>
              <p:cNvSpPr>
                <a:spLocks noChangeArrowheads="1"/>
              </p:cNvSpPr>
              <p:nvPr/>
            </p:nvSpPr>
            <p:spPr bwMode="auto">
              <a:xfrm rot="5400000">
                <a:off x="1367" y="3293"/>
                <a:ext cx="1202" cy="672"/>
              </a:xfrm>
              <a:prstGeom prst="rect">
                <a:avLst/>
              </a:prstGeom>
              <a:solidFill>
                <a:srgbClr val="FFF6A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90" name="Rectangle 14"/>
              <p:cNvSpPr>
                <a:spLocks noChangeArrowheads="1"/>
              </p:cNvSpPr>
              <p:nvPr/>
            </p:nvSpPr>
            <p:spPr bwMode="auto">
              <a:xfrm rot="5400000">
                <a:off x="2986" y="2794"/>
                <a:ext cx="747" cy="211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 cap="rnd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91" name="Rectangle 15"/>
              <p:cNvSpPr>
                <a:spLocks noChangeArrowheads="1"/>
              </p:cNvSpPr>
              <p:nvPr/>
            </p:nvSpPr>
            <p:spPr bwMode="auto">
              <a:xfrm rot="5400000">
                <a:off x="3328" y="2272"/>
                <a:ext cx="3039" cy="8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92" name="Rectangle 16"/>
              <p:cNvSpPr>
                <a:spLocks noChangeArrowheads="1"/>
              </p:cNvSpPr>
              <p:nvPr/>
            </p:nvSpPr>
            <p:spPr bwMode="auto">
              <a:xfrm rot="5400000">
                <a:off x="397" y="2993"/>
                <a:ext cx="1798" cy="672"/>
              </a:xfrm>
              <a:prstGeom prst="rect">
                <a:avLst/>
              </a:prstGeom>
              <a:solidFill>
                <a:srgbClr val="B4DE86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93" name="Text Box 17"/>
              <p:cNvSpPr txBox="1">
                <a:spLocks noChangeArrowheads="1"/>
              </p:cNvSpPr>
              <p:nvPr/>
            </p:nvSpPr>
            <p:spPr bwMode="auto">
              <a:xfrm>
                <a:off x="960" y="2580"/>
                <a:ext cx="672" cy="1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400" dirty="0"/>
                  <a:t>Core Collection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en-US" sz="900" dirty="0"/>
                  <a:t>Generally </a:t>
                </a:r>
                <a:r>
                  <a:rPr lang="en-US" sz="900" dirty="0" smtClean="0"/>
                  <a:t>fair but outdated </a:t>
                </a:r>
                <a:r>
                  <a:rPr lang="en-US" sz="900" dirty="0"/>
                  <a:t>in </a:t>
                </a:r>
                <a:r>
                  <a:rPr lang="en-US" sz="900" dirty="0" smtClean="0"/>
                  <a:t>all </a:t>
                </a:r>
                <a:r>
                  <a:rPr lang="en-US" sz="900" dirty="0"/>
                  <a:t>areas.  </a:t>
                </a:r>
                <a:r>
                  <a:rPr lang="en-US" sz="900" dirty="0" smtClean="0"/>
                  <a:t>Average copyright date is over 15 years old. Need </a:t>
                </a:r>
                <a:r>
                  <a:rPr lang="en-US" sz="900" dirty="0"/>
                  <a:t>to fill out 13 areas w/no materials at all</a:t>
                </a:r>
              </a:p>
            </p:txBody>
          </p:sp>
          <p:sp>
            <p:nvSpPr>
              <p:cNvPr id="75794" name="Text Box 18"/>
              <p:cNvSpPr txBox="1">
                <a:spLocks noChangeArrowheads="1"/>
              </p:cNvSpPr>
              <p:nvPr/>
            </p:nvSpPr>
            <p:spPr bwMode="auto">
              <a:xfrm>
                <a:off x="4464" y="1683"/>
                <a:ext cx="816" cy="1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dirty="0"/>
                  <a:t>Fiction</a:t>
                </a:r>
                <a:r>
                  <a:rPr lang="en-US" sz="1600" dirty="0"/>
                  <a:t>  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en-US" sz="900" dirty="0" smtClean="0"/>
                  <a:t>24% of the collection with good selection of current titles and series. Need to add more </a:t>
                </a:r>
                <a:r>
                  <a:rPr lang="en-US" sz="900" dirty="0" smtClean="0"/>
                  <a:t>high interest, low reading level titles to support AR and ELL struggling readers. </a:t>
                </a:r>
                <a:endParaRPr lang="en-US" sz="900" dirty="0"/>
              </a:p>
            </p:txBody>
          </p:sp>
          <p:sp>
            <p:nvSpPr>
              <p:cNvPr id="75796" name="Text Box 20"/>
              <p:cNvSpPr txBox="1">
                <a:spLocks noChangeArrowheads="1"/>
              </p:cNvSpPr>
              <p:nvPr/>
            </p:nvSpPr>
            <p:spPr bwMode="auto">
              <a:xfrm>
                <a:off x="1632" y="3078"/>
                <a:ext cx="672" cy="10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400" dirty="0"/>
                  <a:t>Languages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en-US" sz="900" dirty="0" smtClean="0"/>
                  <a:t>Limited </a:t>
                </a:r>
                <a:r>
                  <a:rPr lang="en-US" sz="900" dirty="0"/>
                  <a:t>selection </a:t>
                </a:r>
                <a:r>
                  <a:rPr lang="en-US" sz="900" dirty="0" smtClean="0"/>
                  <a:t>lacks </a:t>
                </a:r>
                <a:r>
                  <a:rPr lang="en-US" sz="900" dirty="0"/>
                  <a:t>materials to adequately support </a:t>
                </a:r>
                <a:r>
                  <a:rPr lang="en-US" sz="900" dirty="0" smtClean="0"/>
                  <a:t>reading in</a:t>
                </a:r>
                <a:r>
                  <a:rPr lang="en-US" sz="900" dirty="0" smtClean="0"/>
                  <a:t> Spanish for intermediate and advanced (AP) students</a:t>
                </a:r>
                <a:endParaRPr lang="en-US" sz="900" dirty="0"/>
              </a:p>
            </p:txBody>
          </p:sp>
          <p:sp>
            <p:nvSpPr>
              <p:cNvPr id="75801" name="Text Box 25"/>
              <p:cNvSpPr txBox="1">
                <a:spLocks noChangeArrowheads="1"/>
              </p:cNvSpPr>
              <p:nvPr/>
            </p:nvSpPr>
            <p:spPr bwMode="auto">
              <a:xfrm>
                <a:off x="384" y="3504"/>
                <a:ext cx="7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b="1">
                    <a:solidFill>
                      <a:schemeClr val="accent2"/>
                    </a:solidFill>
                    <a:latin typeface="Arial" charset="0"/>
                  </a:rPr>
                  <a:t>Poor</a:t>
                </a:r>
              </a:p>
            </p:txBody>
          </p:sp>
          <p:sp>
            <p:nvSpPr>
              <p:cNvPr id="75802" name="Text Box 26"/>
              <p:cNvSpPr txBox="1">
                <a:spLocks noChangeArrowheads="1"/>
              </p:cNvSpPr>
              <p:nvPr/>
            </p:nvSpPr>
            <p:spPr bwMode="auto">
              <a:xfrm>
                <a:off x="336" y="864"/>
                <a:ext cx="9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b="1" dirty="0">
                    <a:solidFill>
                      <a:schemeClr val="accent2"/>
                    </a:solidFill>
                    <a:latin typeface="Arial" charset="0"/>
                  </a:rPr>
                  <a:t>Exemplary</a:t>
                </a:r>
              </a:p>
            </p:txBody>
          </p:sp>
          <p:sp>
            <p:nvSpPr>
              <p:cNvPr id="75803" name="Text Box 27"/>
              <p:cNvSpPr txBox="1">
                <a:spLocks noChangeArrowheads="1"/>
              </p:cNvSpPr>
              <p:nvPr/>
            </p:nvSpPr>
            <p:spPr bwMode="auto">
              <a:xfrm>
                <a:off x="336" y="1536"/>
                <a:ext cx="7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b="1">
                    <a:solidFill>
                      <a:schemeClr val="accent2"/>
                    </a:solidFill>
                    <a:latin typeface="Arial" charset="0"/>
                  </a:rPr>
                  <a:t>Superior</a:t>
                </a:r>
              </a:p>
            </p:txBody>
          </p:sp>
          <p:sp>
            <p:nvSpPr>
              <p:cNvPr id="75804" name="Text Box 28"/>
              <p:cNvSpPr txBox="1">
                <a:spLocks noChangeArrowheads="1"/>
              </p:cNvSpPr>
              <p:nvPr/>
            </p:nvSpPr>
            <p:spPr bwMode="auto">
              <a:xfrm>
                <a:off x="384" y="2208"/>
                <a:ext cx="7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b="1" dirty="0">
                    <a:solidFill>
                      <a:schemeClr val="accent2"/>
                    </a:solidFill>
                    <a:latin typeface="Arial" charset="0"/>
                  </a:rPr>
                  <a:t>Good</a:t>
                </a:r>
              </a:p>
            </p:txBody>
          </p:sp>
          <p:sp>
            <p:nvSpPr>
              <p:cNvPr id="75805" name="Text Box 29"/>
              <p:cNvSpPr txBox="1">
                <a:spLocks noChangeArrowheads="1"/>
              </p:cNvSpPr>
              <p:nvPr/>
            </p:nvSpPr>
            <p:spPr bwMode="auto">
              <a:xfrm>
                <a:off x="384" y="2832"/>
                <a:ext cx="7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b="1" dirty="0">
                    <a:solidFill>
                      <a:schemeClr val="accent2"/>
                    </a:solidFill>
                    <a:latin typeface="Arial" charset="0"/>
                  </a:rPr>
                  <a:t>Fair</a:t>
                </a:r>
              </a:p>
            </p:txBody>
          </p:sp>
          <p:sp>
            <p:nvSpPr>
              <p:cNvPr id="75806" name="Line 30"/>
              <p:cNvSpPr>
                <a:spLocks noChangeShapeType="1"/>
              </p:cNvSpPr>
              <p:nvPr/>
            </p:nvSpPr>
            <p:spPr bwMode="auto">
              <a:xfrm>
                <a:off x="336" y="4224"/>
                <a:ext cx="4992" cy="0"/>
              </a:xfrm>
              <a:prstGeom prst="lin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795" name="Text Box 19"/>
              <p:cNvSpPr txBox="1">
                <a:spLocks noChangeArrowheads="1"/>
              </p:cNvSpPr>
              <p:nvPr/>
            </p:nvSpPr>
            <p:spPr bwMode="auto">
              <a:xfrm>
                <a:off x="2208" y="1783"/>
                <a:ext cx="2160" cy="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dirty="0" smtClean="0"/>
                  <a:t>Academy Support</a:t>
                </a:r>
                <a:r>
                  <a:rPr lang="en-US" dirty="0" smtClean="0"/>
                  <a:t>  </a:t>
                </a:r>
                <a:endParaRPr lang="en-US" dirty="0"/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en-US" sz="900" dirty="0"/>
                  <a:t>Basic collection is fair but lacks materials to support </a:t>
                </a:r>
                <a:r>
                  <a:rPr lang="en-US" sz="900" dirty="0" smtClean="0"/>
                  <a:t>newer specialized curriculum.  </a:t>
                </a:r>
              </a:p>
            </p:txBody>
          </p:sp>
        </p:grpSp>
      </p:grpSp>
      <p:sp>
        <p:nvSpPr>
          <p:cNvPr id="63" name="Text Box 18"/>
          <p:cNvSpPr txBox="1">
            <a:spLocks noChangeArrowheads="1"/>
          </p:cNvSpPr>
          <p:nvPr/>
        </p:nvSpPr>
        <p:spPr bwMode="auto">
          <a:xfrm>
            <a:off x="4724400" y="4572001"/>
            <a:ext cx="1219200" cy="19697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en-US" dirty="0" smtClean="0"/>
              <a:t>AEM</a:t>
            </a:r>
          </a:p>
          <a:p>
            <a:pPr algn="ctr" eaLnBrk="1" hangingPunct="1">
              <a:spcBef>
                <a:spcPts val="0"/>
              </a:spcBef>
            </a:pPr>
            <a:r>
              <a:rPr lang="en-US" sz="1600" dirty="0" smtClean="0"/>
              <a:t> </a:t>
            </a:r>
            <a:r>
              <a:rPr lang="en-US" sz="1100" dirty="0" smtClean="0"/>
              <a:t>Arts collection is </a:t>
            </a:r>
            <a:r>
              <a:rPr lang="en-US" sz="1100" dirty="0" smtClean="0"/>
              <a:t>dated.  Needs </a:t>
            </a:r>
            <a:r>
              <a:rPr lang="en-US" sz="1100" dirty="0" smtClean="0"/>
              <a:t>to be </a:t>
            </a:r>
            <a:r>
              <a:rPr lang="en-US" sz="1100" dirty="0" smtClean="0"/>
              <a:t>updated and balanced to include </a:t>
            </a:r>
            <a:r>
              <a:rPr lang="en-US" sz="1100" dirty="0" smtClean="0"/>
              <a:t>new </a:t>
            </a:r>
            <a:r>
              <a:rPr lang="en-US" sz="1100" dirty="0" smtClean="0"/>
              <a:t>technologies &amp; digital media </a:t>
            </a:r>
            <a:endParaRPr lang="en-US" sz="1100" dirty="0" smtClean="0"/>
          </a:p>
          <a:p>
            <a:pPr algn="ctr" eaLnBrk="1" hangingPunct="1">
              <a:spcBef>
                <a:spcPts val="0"/>
              </a:spcBef>
            </a:pPr>
            <a:endParaRPr lang="en-US" sz="1100" dirty="0"/>
          </a:p>
        </p:txBody>
      </p:sp>
      <p:sp>
        <p:nvSpPr>
          <p:cNvPr id="64" name="Text Box 18"/>
          <p:cNvSpPr txBox="1">
            <a:spLocks noChangeArrowheads="1"/>
          </p:cNvSpPr>
          <p:nvPr/>
        </p:nvSpPr>
        <p:spPr bwMode="auto">
          <a:xfrm>
            <a:off x="5943600" y="5410200"/>
            <a:ext cx="1143000" cy="113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/>
              <a:t>EES</a:t>
            </a:r>
            <a:r>
              <a:rPr lang="en-US" sz="1600" dirty="0" smtClean="0"/>
              <a:t>  </a:t>
            </a:r>
            <a:endParaRPr lang="en-US" sz="1600" dirty="0"/>
          </a:p>
          <a:p>
            <a:pPr algn="ctr" eaLnBrk="1" hangingPunct="1">
              <a:spcBef>
                <a:spcPct val="50000"/>
              </a:spcBef>
            </a:pPr>
            <a:r>
              <a:rPr lang="en-US" sz="900" dirty="0" smtClean="0"/>
              <a:t>Architecture, Engineering, Environmental Science, Manufacturing</a:t>
            </a:r>
            <a:endParaRPr lang="en-US" sz="900" dirty="0"/>
          </a:p>
        </p:txBody>
      </p:sp>
      <p:sp>
        <p:nvSpPr>
          <p:cNvPr id="65" name="Text Box 18"/>
          <p:cNvSpPr txBox="1">
            <a:spLocks noChangeArrowheads="1"/>
          </p:cNvSpPr>
          <p:nvPr/>
        </p:nvSpPr>
        <p:spPr bwMode="auto">
          <a:xfrm>
            <a:off x="3733800" y="5410200"/>
            <a:ext cx="914400" cy="113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/>
              <a:t>BE</a:t>
            </a:r>
            <a:r>
              <a:rPr lang="en-US" sz="1600" dirty="0" smtClean="0"/>
              <a:t>  </a:t>
            </a:r>
            <a:endParaRPr lang="en-US" sz="1600" dirty="0"/>
          </a:p>
          <a:p>
            <a:pPr algn="ctr" eaLnBrk="1" hangingPunct="1">
              <a:spcBef>
                <a:spcPct val="50000"/>
              </a:spcBef>
            </a:pPr>
            <a:r>
              <a:rPr lang="en-US" sz="900" dirty="0" smtClean="0"/>
              <a:t>Focus on Social Sciences, Economics,</a:t>
            </a:r>
          </a:p>
          <a:p>
            <a:pPr algn="ctr" eaLnBrk="1" hangingPunct="1">
              <a:spcBef>
                <a:spcPts val="0"/>
              </a:spcBef>
            </a:pPr>
            <a:r>
              <a:rPr lang="en-US" sz="900" dirty="0" smtClean="0"/>
              <a:t>Commerce</a:t>
            </a:r>
            <a:endParaRPr lang="en-US" sz="900" dirty="0"/>
          </a:p>
        </p:txBody>
      </p:sp>
      <p:pic>
        <p:nvPicPr>
          <p:cNvPr id="67" name="Picture 66" descr="AEM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810000"/>
            <a:ext cx="762000" cy="739511"/>
          </a:xfrm>
          <a:prstGeom prst="rect">
            <a:avLst/>
          </a:prstGeom>
        </p:spPr>
      </p:pic>
      <p:pic>
        <p:nvPicPr>
          <p:cNvPr id="68" name="Picture 67" descr="EES%20Logo%20Medi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4419600"/>
            <a:ext cx="533400" cy="914708"/>
          </a:xfrm>
          <a:prstGeom prst="rect">
            <a:avLst/>
          </a:prstGeom>
        </p:spPr>
      </p:pic>
      <p:pic>
        <p:nvPicPr>
          <p:cNvPr id="69" name="Picture 68" descr="Business%20Finance%20Office%20Photos-6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0" y="4648200"/>
            <a:ext cx="838200" cy="7480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collectgrid.gif"/>
          <p:cNvPicPr>
            <a:picLocks noGrp="1" noChangeAspect="1"/>
          </p:cNvPicPr>
          <p:nvPr>
            <p:ph/>
          </p:nvPr>
        </p:nvPicPr>
        <p:blipFill>
          <a:blip r:embed="rId3" cstate="print"/>
          <a:stretch>
            <a:fillRect/>
          </a:stretch>
        </p:blipFill>
        <p:spPr>
          <a:xfrm>
            <a:off x="914400" y="1295400"/>
            <a:ext cx="7625587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0" y="4572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/>
              <a:t>What’s Available</a:t>
            </a:r>
            <a:endParaRPr 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0" y="4572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/>
              <a:t>Published Content</a:t>
            </a:r>
            <a:endParaRPr lang="en-US" sz="2400" b="1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3771900" cy="175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Books</a:t>
            </a:r>
          </a:p>
          <a:p>
            <a:pPr lvl="1"/>
            <a:r>
              <a:rPr lang="en-US" dirty="0" smtClean="0"/>
              <a:t>3377 fiction </a:t>
            </a:r>
          </a:p>
          <a:p>
            <a:pPr lvl="1"/>
            <a:r>
              <a:rPr lang="en-US" dirty="0" smtClean="0"/>
              <a:t>~10,100 nonfiction</a:t>
            </a:r>
            <a:endParaRPr lang="en-US" dirty="0" smtClean="0"/>
          </a:p>
          <a:p>
            <a:pPr lvl="1"/>
            <a:r>
              <a:rPr lang="en-US" dirty="0" smtClean="0"/>
              <a:t>172 books in Spanish 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"/>
          </p:nvPr>
        </p:nvSpPr>
        <p:spPr>
          <a:xfrm>
            <a:off x="4572000" y="1524000"/>
            <a:ext cx="37719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Audio / Video</a:t>
            </a:r>
          </a:p>
          <a:p>
            <a:pPr lvl="1"/>
            <a:r>
              <a:rPr lang="en-US" dirty="0" smtClean="0"/>
              <a:t>222 videos</a:t>
            </a:r>
          </a:p>
          <a:p>
            <a:pPr lvl="1"/>
            <a:r>
              <a:rPr lang="en-US" dirty="0" smtClean="0"/>
              <a:t>181 DVDs</a:t>
            </a:r>
          </a:p>
          <a:p>
            <a:pPr lvl="1"/>
            <a:r>
              <a:rPr lang="en-US" dirty="0" smtClean="0"/>
              <a:t>2 CDs</a:t>
            </a:r>
          </a:p>
          <a:p>
            <a:pPr lvl="1"/>
            <a:r>
              <a:rPr lang="en-US" dirty="0" smtClean="0"/>
              <a:t>33 </a:t>
            </a:r>
            <a:r>
              <a:rPr lang="en-US" dirty="0" err="1" smtClean="0"/>
              <a:t>Audiobooks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r>
              <a:rPr lang="en-US" dirty="0" smtClean="0"/>
              <a:t>Periodicals</a:t>
            </a:r>
          </a:p>
          <a:p>
            <a:pPr lvl="1"/>
            <a:r>
              <a:rPr lang="en-US" dirty="0" smtClean="0"/>
              <a:t>5 subscriptions</a:t>
            </a:r>
          </a:p>
          <a:p>
            <a:pPr lvl="1"/>
            <a:r>
              <a:rPr lang="en-US" dirty="0" smtClean="0"/>
              <a:t>2 newspapers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ln w="25400">
            <a:solidFill>
              <a:schemeClr val="tx1"/>
            </a:solidFill>
          </a:ln>
        </p:spPr>
        <p:txBody>
          <a:bodyPr anchor="ctr"/>
          <a:lstStyle/>
          <a:p>
            <a:r>
              <a:rPr lang="en-US" dirty="0" smtClean="0"/>
              <a:t>Low Uniqueness</a:t>
            </a:r>
          </a:p>
          <a:p>
            <a:r>
              <a:rPr lang="en-US" dirty="0" smtClean="0"/>
              <a:t>High Stewardship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0" y="4572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/>
              <a:t>Special Collections</a:t>
            </a:r>
            <a:endParaRPr lang="en-US" sz="2400" b="1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37719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Uncataloged</a:t>
            </a:r>
            <a:r>
              <a:rPr lang="en-US" dirty="0" smtClean="0"/>
              <a:t> books</a:t>
            </a:r>
          </a:p>
          <a:p>
            <a:pPr lvl="1"/>
            <a:r>
              <a:rPr lang="en-US" dirty="0" smtClean="0"/>
              <a:t>~ 500 rare titles from previous collection</a:t>
            </a:r>
          </a:p>
          <a:p>
            <a:pPr lvl="1"/>
            <a:r>
              <a:rPr lang="en-US" dirty="0" smtClean="0"/>
              <a:t>John Muir titles</a:t>
            </a:r>
          </a:p>
          <a:p>
            <a:pPr lvl="1"/>
            <a:r>
              <a:rPr lang="en-US" dirty="0" smtClean="0"/>
              <a:t>300 titles – cataloging backlog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"/>
          </p:nvPr>
        </p:nvSpPr>
        <p:spPr>
          <a:xfrm>
            <a:off x="4572000" y="1447800"/>
            <a:ext cx="37719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 Art Prints	</a:t>
            </a:r>
          </a:p>
          <a:p>
            <a:pPr lvl="1"/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sz="2600" dirty="0" smtClean="0"/>
              <a:t>Local history materials</a:t>
            </a:r>
          </a:p>
          <a:p>
            <a:pPr lvl="1"/>
            <a:r>
              <a:rPr lang="en-US" dirty="0" smtClean="0"/>
              <a:t>Yearbooks</a:t>
            </a:r>
          </a:p>
          <a:p>
            <a:pPr lvl="1"/>
            <a:r>
              <a:rPr lang="en-US" dirty="0" smtClean="0"/>
              <a:t>Pasadena history collection</a:t>
            </a:r>
          </a:p>
          <a:p>
            <a:pPr lvl="1"/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ln w="25400">
            <a:solidFill>
              <a:schemeClr val="tx1"/>
            </a:solidFill>
          </a:ln>
        </p:spPr>
        <p:txBody>
          <a:bodyPr anchor="ctr"/>
          <a:lstStyle/>
          <a:p>
            <a:r>
              <a:rPr lang="en-US" dirty="0" smtClean="0"/>
              <a:t>High Uniqueness</a:t>
            </a:r>
          </a:p>
          <a:p>
            <a:r>
              <a:rPr lang="en-US" dirty="0" smtClean="0"/>
              <a:t>High Stewardship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0" y="4572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/>
              <a:t>Institutional Content</a:t>
            </a:r>
            <a:endParaRPr lang="en-US" sz="2400" b="1" dirty="0"/>
          </a:p>
        </p:txBody>
      </p:sp>
      <p:pic>
        <p:nvPicPr>
          <p:cNvPr id="11" name="Picture 10" descr="library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581400"/>
            <a:ext cx="2667000" cy="1878418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37719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Subscription software and databases</a:t>
            </a:r>
          </a:p>
          <a:p>
            <a:pPr lvl="1"/>
            <a:r>
              <a:rPr lang="en-US" dirty="0" smtClean="0"/>
              <a:t>Accelerated Reader</a:t>
            </a:r>
          </a:p>
          <a:p>
            <a:pPr lvl="1"/>
            <a:r>
              <a:rPr lang="en-US" dirty="0" err="1" smtClean="0"/>
              <a:t>Proquest</a:t>
            </a:r>
            <a:endParaRPr lang="en-US" dirty="0" smtClean="0"/>
          </a:p>
          <a:p>
            <a:pPr lvl="1"/>
            <a:r>
              <a:rPr lang="en-US" dirty="0" smtClean="0"/>
              <a:t>Britannica Online</a:t>
            </a:r>
          </a:p>
          <a:p>
            <a:endParaRPr lang="en-US" dirty="0" smtClean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"/>
          </p:nvPr>
        </p:nvSpPr>
        <p:spPr>
          <a:xfrm>
            <a:off x="4572000" y="1447800"/>
            <a:ext cx="37719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Professional Collection</a:t>
            </a:r>
          </a:p>
          <a:p>
            <a:pPr lvl="1"/>
            <a:r>
              <a:rPr lang="en-US" dirty="0" smtClean="0"/>
              <a:t>Professional development materials</a:t>
            </a:r>
          </a:p>
          <a:p>
            <a:pPr lvl="1"/>
            <a:r>
              <a:rPr lang="en-US" dirty="0" smtClean="0"/>
              <a:t>Teacher’s editions</a:t>
            </a:r>
          </a:p>
          <a:p>
            <a:pPr lvl="1"/>
            <a:r>
              <a:rPr lang="en-US" dirty="0" smtClean="0"/>
              <a:t>Lesson plans</a:t>
            </a:r>
          </a:p>
          <a:p>
            <a:pPr lvl="1"/>
            <a:r>
              <a:rPr lang="en-US" dirty="0" smtClean="0"/>
              <a:t>Library website &amp; wikis</a:t>
            </a:r>
          </a:p>
          <a:p>
            <a:pPr lvl="1"/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ln w="25400">
            <a:solidFill>
              <a:schemeClr val="tx1"/>
            </a:solidFill>
          </a:ln>
        </p:spPr>
        <p:txBody>
          <a:bodyPr anchor="ctr"/>
          <a:lstStyle/>
          <a:p>
            <a:r>
              <a:rPr lang="en-US" dirty="0" smtClean="0"/>
              <a:t>High Uniqueness</a:t>
            </a:r>
          </a:p>
          <a:p>
            <a:r>
              <a:rPr lang="en-US" dirty="0" smtClean="0"/>
              <a:t>Low Stewardship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0" y="4572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/>
              <a:t>Open Web Content</a:t>
            </a:r>
            <a:endParaRPr lang="en-US" sz="2400" b="1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37719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Freely accessible web content</a:t>
            </a:r>
          </a:p>
          <a:p>
            <a:pPr lvl="1"/>
            <a:r>
              <a:rPr lang="en-US" dirty="0" smtClean="0"/>
              <a:t>Databases</a:t>
            </a:r>
          </a:p>
          <a:p>
            <a:pPr lvl="1"/>
            <a:r>
              <a:rPr lang="en-US" dirty="0" smtClean="0"/>
              <a:t>Images</a:t>
            </a:r>
          </a:p>
          <a:p>
            <a:pPr lvl="1"/>
            <a:r>
              <a:rPr lang="en-US" dirty="0" smtClean="0"/>
              <a:t>eBooks</a:t>
            </a:r>
          </a:p>
          <a:p>
            <a:pPr lvl="1"/>
            <a:endParaRPr lang="en-US" dirty="0" smtClean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"/>
          </p:nvPr>
        </p:nvSpPr>
        <p:spPr>
          <a:xfrm>
            <a:off x="4572000" y="1447800"/>
            <a:ext cx="3771900" cy="1752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Subscription software and databases</a:t>
            </a:r>
          </a:p>
          <a:p>
            <a:pPr lvl="1"/>
            <a:r>
              <a:rPr lang="en-US" dirty="0" smtClean="0"/>
              <a:t>Accelerated Reader</a:t>
            </a:r>
          </a:p>
          <a:p>
            <a:pPr lvl="1"/>
            <a:r>
              <a:rPr lang="en-US" dirty="0" err="1" smtClean="0"/>
              <a:t>Proquest</a:t>
            </a:r>
            <a:endParaRPr lang="en-US" dirty="0" smtClean="0"/>
          </a:p>
          <a:p>
            <a:pPr lvl="1"/>
            <a:r>
              <a:rPr lang="en-US" dirty="0" smtClean="0"/>
              <a:t>Britannica Online</a:t>
            </a:r>
          </a:p>
          <a:p>
            <a:pPr lvl="1"/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ln w="25400">
            <a:solidFill>
              <a:schemeClr val="tx1"/>
            </a:solidFill>
          </a:ln>
        </p:spPr>
        <p:txBody>
          <a:bodyPr anchor="ctr"/>
          <a:lstStyle/>
          <a:p>
            <a:r>
              <a:rPr lang="en-US" dirty="0" smtClean="0"/>
              <a:t>Low Uniqueness</a:t>
            </a:r>
          </a:p>
          <a:p>
            <a:r>
              <a:rPr lang="en-US" dirty="0" smtClean="0"/>
              <a:t>Low Stewardship</a:t>
            </a:r>
          </a:p>
        </p:txBody>
      </p:sp>
      <p:pic>
        <p:nvPicPr>
          <p:cNvPr id="8" name="Picture 7" descr="thumbnailCA37P1R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762000"/>
            <a:ext cx="2219325" cy="2934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555</TotalTime>
  <Words>561</Words>
  <Application>Microsoft Office PowerPoint</Application>
  <PresentationFormat>On-screen Show (4:3)</PresentationFormat>
  <Paragraphs>110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Collection Map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Collection Map</dc:title>
  <dc:creator>Alexander</dc:creator>
  <cp:lastModifiedBy> </cp:lastModifiedBy>
  <cp:revision>21</cp:revision>
  <cp:lastPrinted>1601-01-01T00:00:00Z</cp:lastPrinted>
  <dcterms:created xsi:type="dcterms:W3CDTF">2005-03-27T18:31:34Z</dcterms:created>
  <dcterms:modified xsi:type="dcterms:W3CDTF">2011-11-07T05:27:07Z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